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08" r:id="rId1"/>
  </p:sldMasterIdLst>
  <p:notesMasterIdLst>
    <p:notesMasterId r:id="rId18"/>
  </p:notesMasterIdLst>
  <p:sldIdLst>
    <p:sldId id="256" r:id="rId2"/>
    <p:sldId id="257" r:id="rId3"/>
    <p:sldId id="259" r:id="rId4"/>
    <p:sldId id="288" r:id="rId5"/>
    <p:sldId id="277" r:id="rId6"/>
    <p:sldId id="278" r:id="rId7"/>
    <p:sldId id="284" r:id="rId8"/>
    <p:sldId id="285" r:id="rId9"/>
    <p:sldId id="270" r:id="rId10"/>
    <p:sldId id="279" r:id="rId11"/>
    <p:sldId id="280" r:id="rId12"/>
    <p:sldId id="281" r:id="rId13"/>
    <p:sldId id="282" r:id="rId14"/>
    <p:sldId id="283" r:id="rId15"/>
    <p:sldId id="289" r:id="rId16"/>
    <p:sldId id="28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D5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31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686" y="73"/>
      </p:cViewPr>
      <p:guideLst>
        <p:guide orient="horz" pos="34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F252B6-6951-4D04-8B86-037DE91A5C9F}" type="datetimeFigureOut">
              <a:rPr lang="zh-TW" altLang="en-US" smtClean="0"/>
              <a:t>2025/8/26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8293E-2B31-49D8-B9B5-E11870807C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3484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2253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1077913" indent="-414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658938" indent="-3317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2322513" indent="-3317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986088" indent="-3317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3443288" indent="-331788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900488" indent="-331788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4357688" indent="-331788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814888" indent="-331788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126975F-862C-45F3-B417-5869F13D2193}" type="slidenum">
              <a:rPr lang="en-US" altLang="ja-JP" sz="1700">
                <a:ea typeface="ＭＳ Ｐゴシック" panose="020B0600070205080204" pitchFamily="34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 sz="170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4940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2253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1077913" indent="-414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658938" indent="-3317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2322513" indent="-3317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986088" indent="-3317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3443288" indent="-331788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900488" indent="-331788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4357688" indent="-331788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814888" indent="-331788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126975F-862C-45F3-B417-5869F13D2193}" type="slidenum">
              <a:rPr lang="en-US" altLang="ja-JP" sz="1700">
                <a:ea typeface="ＭＳ Ｐゴシック" panose="020B0600070205080204" pitchFamily="34" charset="-128"/>
              </a:rPr>
              <a:pPr>
                <a:spcBef>
                  <a:spcPct val="0"/>
                </a:spcBef>
              </a:pPr>
              <a:t>8</a:t>
            </a:fld>
            <a:endParaRPr lang="en-US" altLang="ja-JP" sz="170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837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8/26/2025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455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8/26/2025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419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8/26/2025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589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8/26/2025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213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8/26/2025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3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8/26/2025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171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8/26/2025</a:t>
            </a:fld>
            <a:endParaRPr lang="en-US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846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8/26/2025</a:t>
            </a:fld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598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8/26/2025</a:t>
            </a:fld>
            <a:endParaRPr 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292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8/26/2025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711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8/26/2025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567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8/26/2025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375" y="0"/>
            <a:ext cx="12185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03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5400"/>
            <a:ext cx="12229017" cy="68833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033462"/>
            <a:ext cx="12229016" cy="3132137"/>
          </a:xfrm>
        </p:spPr>
        <p:txBody>
          <a:bodyPr>
            <a:normAutofit fontScale="90000"/>
          </a:bodyPr>
          <a:lstStyle/>
          <a:p>
            <a:pPr>
              <a:lnSpc>
                <a:spcPts val="8000"/>
              </a:lnSpc>
            </a:pPr>
            <a:r>
              <a:rPr lang="zh-TW" altLang="en-US" sz="6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國立新化高工進修部</a:t>
            </a:r>
            <a:r>
              <a:rPr lang="en-US" altLang="zh-TW" sz="6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6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114</a:t>
            </a:r>
            <a:r>
              <a:rPr lang="zh-TW" altLang="en-US" sz="6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學年度 新生訓練</a:t>
            </a:r>
            <a:r>
              <a:rPr lang="en-US" altLang="zh-TW" sz="6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生活</a:t>
            </a: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輔導須知</a:t>
            </a:r>
          </a:p>
        </p:txBody>
      </p:sp>
    </p:spTree>
    <p:extLst>
      <p:ext uri="{BB962C8B-B14F-4D97-AF65-F5344CB8AC3E}">
        <p14:creationId xmlns:p14="http://schemas.microsoft.com/office/powerpoint/2010/main" val="422772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-1" y="0"/>
            <a:ext cx="12258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車輛停放路線及位置圖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274"/>
            <a:ext cx="12192000" cy="6308725"/>
          </a:xfrm>
          <a:prstGeom prst="rect">
            <a:avLst/>
          </a:prstGeom>
        </p:spPr>
      </p:pic>
      <p:cxnSp>
        <p:nvCxnSpPr>
          <p:cNvPr id="8" name="直線單箭頭接點 7"/>
          <p:cNvCxnSpPr/>
          <p:nvPr/>
        </p:nvCxnSpPr>
        <p:spPr>
          <a:xfrm>
            <a:off x="7962900" y="3790950"/>
            <a:ext cx="685800" cy="371475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H="1">
            <a:off x="4286250" y="4267200"/>
            <a:ext cx="4524375" cy="444499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flipH="1" flipV="1">
            <a:off x="1695450" y="4162425"/>
            <a:ext cx="2524126" cy="549274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/>
          <p:cNvCxnSpPr/>
          <p:nvPr/>
        </p:nvCxnSpPr>
        <p:spPr>
          <a:xfrm flipV="1">
            <a:off x="1919288" y="3976687"/>
            <a:ext cx="1138237" cy="123823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1600199" y="5400128"/>
            <a:ext cx="7515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</a:rPr>
              <a:t>車速放慢，注意有無車輛進出</a:t>
            </a:r>
            <a:endParaRPr lang="zh-TW" altLang="en-US" sz="4400" b="1" dirty="0">
              <a:solidFill>
                <a:srgbClr val="FF0000"/>
              </a:solidFill>
            </a:endParaRPr>
          </a:p>
        </p:txBody>
      </p:sp>
      <p:cxnSp>
        <p:nvCxnSpPr>
          <p:cNvPr id="9" name="直線單箭頭接點 8"/>
          <p:cNvCxnSpPr/>
          <p:nvPr/>
        </p:nvCxnSpPr>
        <p:spPr>
          <a:xfrm flipH="1" flipV="1">
            <a:off x="10593659" y="4934433"/>
            <a:ext cx="1598343" cy="997075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/>
          <p:cNvCxnSpPr/>
          <p:nvPr/>
        </p:nvCxnSpPr>
        <p:spPr>
          <a:xfrm flipH="1" flipV="1">
            <a:off x="4937784" y="4903242"/>
            <a:ext cx="5655875" cy="62383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78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直線單箭頭接點 4"/>
          <p:cNvCxnSpPr/>
          <p:nvPr/>
        </p:nvCxnSpPr>
        <p:spPr>
          <a:xfrm flipH="1">
            <a:off x="9222059" y="3600450"/>
            <a:ext cx="1650380" cy="574923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flipH="1" flipV="1">
            <a:off x="1095376" y="3600451"/>
            <a:ext cx="7925961" cy="529009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/>
          <p:cNvSpPr txBox="1"/>
          <p:nvPr/>
        </p:nvSpPr>
        <p:spPr>
          <a:xfrm>
            <a:off x="3095160" y="4355745"/>
            <a:ext cx="60016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</a:rPr>
              <a:t>進校門後右轉向前直行，</a:t>
            </a:r>
            <a:endParaRPr lang="en-US" altLang="zh-TW" sz="4400" b="1" dirty="0" smtClean="0">
              <a:solidFill>
                <a:srgbClr val="FF0000"/>
              </a:solidFill>
            </a:endParaRPr>
          </a:p>
          <a:p>
            <a:r>
              <a:rPr lang="zh-TW" altLang="en-US" sz="4400" b="1" dirty="0" smtClean="0">
                <a:solidFill>
                  <a:srgbClr val="FF0000"/>
                </a:solidFill>
              </a:rPr>
              <a:t>請勿停放教職員停車棚</a:t>
            </a:r>
            <a:endParaRPr lang="zh-TW" altLang="en-US" sz="4400" b="1" dirty="0">
              <a:solidFill>
                <a:srgbClr val="FF0000"/>
              </a:solidFill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1768560" y="1853102"/>
            <a:ext cx="3841408" cy="186947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2215270" y="2080445"/>
            <a:ext cx="2947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</a:rPr>
              <a:t>教職員停車棚</a:t>
            </a:r>
            <a:endParaRPr lang="en-US" altLang="zh-TW" sz="3600" b="1" dirty="0" smtClean="0">
              <a:solidFill>
                <a:srgbClr val="FF0000"/>
              </a:solidFill>
            </a:endParaRPr>
          </a:p>
          <a:p>
            <a:pPr algn="dist"/>
            <a:r>
              <a:rPr lang="zh-TW" altLang="en-US" sz="3600" b="1" dirty="0" smtClean="0">
                <a:solidFill>
                  <a:srgbClr val="FF0000"/>
                </a:solidFill>
              </a:rPr>
              <a:t>不得停</a:t>
            </a:r>
            <a:r>
              <a:rPr lang="zh-TW" altLang="en-US" sz="3600" b="1" dirty="0">
                <a:solidFill>
                  <a:srgbClr val="FF0000"/>
                </a:solidFill>
              </a:rPr>
              <a:t>放</a:t>
            </a:r>
          </a:p>
        </p:txBody>
      </p:sp>
    </p:spTree>
    <p:extLst>
      <p:ext uri="{BB962C8B-B14F-4D97-AF65-F5344CB8AC3E}">
        <p14:creationId xmlns:p14="http://schemas.microsoft.com/office/powerpoint/2010/main" val="251456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直線單箭頭接點 4"/>
          <p:cNvCxnSpPr/>
          <p:nvPr/>
        </p:nvCxnSpPr>
        <p:spPr>
          <a:xfrm flipH="1" flipV="1">
            <a:off x="6878595" y="3146854"/>
            <a:ext cx="1416908" cy="1795849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4025590" y="5202733"/>
            <a:ext cx="64447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</a:rPr>
              <a:t>向前，進車棚後直行到底</a:t>
            </a:r>
            <a:endParaRPr lang="zh-TW" alt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06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直線單箭頭接點 4"/>
          <p:cNvCxnSpPr/>
          <p:nvPr/>
        </p:nvCxnSpPr>
        <p:spPr>
          <a:xfrm flipH="1" flipV="1">
            <a:off x="6227805" y="2932670"/>
            <a:ext cx="1148409" cy="2896631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5734049" y="5829301"/>
            <a:ext cx="53721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</a:rPr>
              <a:t>向前進到底</a:t>
            </a:r>
            <a:endParaRPr lang="zh-TW" alt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88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平行四邊形 3"/>
          <p:cNvSpPr/>
          <p:nvPr/>
        </p:nvSpPr>
        <p:spPr>
          <a:xfrm rot="231600">
            <a:off x="2471103" y="3349049"/>
            <a:ext cx="3713173" cy="607218"/>
          </a:xfrm>
          <a:prstGeom prst="parallelogram">
            <a:avLst>
              <a:gd name="adj" fmla="val 396248"/>
            </a:avLst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單箭頭接點 4"/>
          <p:cNvCxnSpPr/>
          <p:nvPr/>
        </p:nvCxnSpPr>
        <p:spPr>
          <a:xfrm flipH="1" flipV="1">
            <a:off x="5984534" y="3864676"/>
            <a:ext cx="149566" cy="2993325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0" y="477955"/>
            <a:ext cx="122908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rgbClr val="FF0000"/>
                </a:solidFill>
              </a:rPr>
              <a:t>機車停放區域，請勿亂停，以免擋到汽車進出</a:t>
            </a:r>
            <a:endParaRPr lang="zh-TW" altLang="en-US" sz="4400" b="1" dirty="0">
              <a:solidFill>
                <a:srgbClr val="FF0000"/>
              </a:solidFill>
            </a:endParaRPr>
          </a:p>
        </p:txBody>
      </p:sp>
      <p:sp>
        <p:nvSpPr>
          <p:cNvPr id="7" name="平行四邊形 6"/>
          <p:cNvSpPr/>
          <p:nvPr/>
        </p:nvSpPr>
        <p:spPr>
          <a:xfrm>
            <a:off x="6096000" y="3405052"/>
            <a:ext cx="2559379" cy="161932"/>
          </a:xfrm>
          <a:prstGeom prst="parallelogram">
            <a:avLst>
              <a:gd name="adj" fmla="val 396248"/>
            </a:avLst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1" y="3884737"/>
            <a:ext cx="38470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</a:rPr>
              <a:t>通道請勿停</a:t>
            </a:r>
            <a:r>
              <a:rPr lang="zh-TW" altLang="en-US" sz="4400" b="1" dirty="0">
                <a:solidFill>
                  <a:srgbClr val="FF0000"/>
                </a:solidFill>
              </a:rPr>
              <a:t>放</a:t>
            </a:r>
          </a:p>
        </p:txBody>
      </p:sp>
      <p:cxnSp>
        <p:nvCxnSpPr>
          <p:cNvPr id="13" name="直線單箭頭接點 12"/>
          <p:cNvCxnSpPr/>
          <p:nvPr/>
        </p:nvCxnSpPr>
        <p:spPr>
          <a:xfrm flipH="1" flipV="1">
            <a:off x="428371" y="4694396"/>
            <a:ext cx="2866764" cy="46149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6996758" y="5249760"/>
            <a:ext cx="42440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</a:rPr>
              <a:t>汽車停放停車格</a:t>
            </a:r>
            <a:endParaRPr lang="zh-TW" altLang="en-US" sz="4400" b="1" dirty="0">
              <a:solidFill>
                <a:srgbClr val="FF0000"/>
              </a:solidFill>
            </a:endParaRPr>
          </a:p>
        </p:txBody>
      </p:sp>
      <p:cxnSp>
        <p:nvCxnSpPr>
          <p:cNvPr id="18" name="直線單箭頭接點 17"/>
          <p:cNvCxnSpPr/>
          <p:nvPr/>
        </p:nvCxnSpPr>
        <p:spPr>
          <a:xfrm flipV="1">
            <a:off x="9021205" y="4740545"/>
            <a:ext cx="1704460" cy="509215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/>
        </p:nvCxnSpPr>
        <p:spPr>
          <a:xfrm flipV="1">
            <a:off x="8868290" y="4162565"/>
            <a:ext cx="838071" cy="986084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/>
          <p:cNvCxnSpPr/>
          <p:nvPr/>
        </p:nvCxnSpPr>
        <p:spPr>
          <a:xfrm>
            <a:off x="3196281" y="1381617"/>
            <a:ext cx="543697" cy="2104401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>
            <a:off x="3352800" y="1381617"/>
            <a:ext cx="4118919" cy="1929504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69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0" y="549275"/>
            <a:ext cx="12192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獎懲  </a:t>
            </a: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常見處分事由</a:t>
            </a:r>
            <a:r>
              <a:rPr lang="en-US" altLang="zh-TW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:(</a:t>
            </a:r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累犯一律加重處分</a:t>
            </a:r>
            <a:r>
              <a:rPr lang="en-US" altLang="zh-TW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4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1.</a:t>
            </a:r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於藝文走廊抽菸並亂丟菸蒂</a:t>
            </a: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於車棚抽菸並亂丟菸蒂</a:t>
            </a: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於實習大樓走廊抽菸並亂丟菸蒂</a:t>
            </a:r>
            <a:endParaRPr lang="en-US" altLang="zh-TW" sz="4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未經老師許可逕自離開教室</a:t>
            </a: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機車未依規定停放車棚</a:t>
            </a: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</a:t>
            </a:r>
            <a:r>
              <a:rPr lang="zh-TW" altLang="en-US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假離校</a:t>
            </a:r>
            <a:endParaRPr lang="en-US" altLang="zh-TW" sz="4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7.</a:t>
            </a:r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逾時請假</a:t>
            </a: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5251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0" y="549275"/>
            <a:ext cx="1219200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6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畢業標準</a:t>
            </a:r>
            <a:r>
              <a:rPr lang="en-US" altLang="zh-TW" sz="6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zh-TW" sz="6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zh-TW" sz="6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成績</a:t>
            </a:r>
            <a:r>
              <a:rPr lang="en-US" altLang="zh-TW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學期總成績</a:t>
            </a:r>
            <a:r>
              <a:rPr lang="en-US" altLang="zh-TW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60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分以上</a:t>
            </a:r>
            <a:r>
              <a:rPr lang="en-US" altLang="zh-TW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sz="6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缺曠</a:t>
            </a:r>
            <a:r>
              <a:rPr lang="en-US" altLang="zh-TW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單開科目缺曠不得達</a:t>
            </a:r>
            <a:r>
              <a:rPr lang="en-US" altLang="zh-TW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1/3</a:t>
            </a:r>
            <a:r>
              <a:rPr lang="zh-TW" altLang="en-US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、其</a:t>
            </a:r>
            <a:endParaRPr lang="en-US" altLang="zh-TW" sz="6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6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他科目不得上下學期都達</a:t>
            </a:r>
            <a:r>
              <a:rPr lang="en-US" altLang="zh-TW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1/3)</a:t>
            </a:r>
          </a:p>
          <a:p>
            <a:r>
              <a:rPr lang="zh-TW" altLang="en-US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獎懲</a:t>
            </a:r>
            <a:r>
              <a:rPr lang="en-US" altLang="zh-TW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畢業時不得達</a:t>
            </a:r>
            <a:r>
              <a:rPr lang="en-US" altLang="zh-TW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大過，進修部</a:t>
            </a:r>
            <a:endParaRPr lang="en-US" altLang="zh-TW" sz="6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6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沒有銷過</a:t>
            </a:r>
            <a:r>
              <a:rPr lang="en-US" altLang="zh-TW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331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0" y="549275"/>
            <a:ext cx="1219200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作息</a:t>
            </a:r>
            <a:r>
              <a:rPr lang="zh-TW" altLang="en-US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時間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4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每日</a:t>
            </a:r>
            <a:r>
              <a:rPr lang="en-US" altLang="zh-TW" sz="4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週一至週五</a:t>
            </a:r>
            <a:r>
              <a:rPr lang="en-US" altLang="zh-TW" sz="4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4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晚上</a:t>
            </a:r>
            <a:r>
              <a:rPr lang="en-US" altLang="zh-TW" sz="4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18:00</a:t>
            </a:r>
            <a:r>
              <a:rPr lang="zh-TW" altLang="zh-TW" sz="4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zh-TW" altLang="zh-TW" sz="4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到校</a:t>
            </a:r>
            <a:r>
              <a:rPr lang="zh-TW" altLang="zh-TW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22:05</a:t>
            </a:r>
          </a:p>
          <a:p>
            <a:r>
              <a:rPr lang="zh-TW" altLang="en-US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放學</a:t>
            </a:r>
            <a:r>
              <a:rPr lang="en-US" altLang="zh-TW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週五</a:t>
            </a:r>
            <a:r>
              <a:rPr lang="zh-TW" altLang="en-US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en-US" altLang="zh-TW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節課，</a:t>
            </a:r>
            <a:r>
              <a:rPr lang="zh-TW" altLang="zh-TW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放學</a:t>
            </a:r>
            <a:r>
              <a:rPr lang="zh-TW" altLang="en-US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時間</a:t>
            </a:r>
            <a:r>
              <a:rPr lang="zh-TW" altLang="zh-TW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en-US" altLang="zh-TW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21:15)</a:t>
            </a:r>
            <a:r>
              <a:rPr lang="zh-TW" altLang="zh-TW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zh-TW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en-US" altLang="zh-TW" sz="36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00-18</a:t>
            </a:r>
            <a:r>
              <a:rPr lang="en-US" altLang="zh-TW" sz="36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45 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節課</a:t>
            </a:r>
            <a:b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en-US" altLang="zh-TW" sz="36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50-19</a:t>
            </a:r>
            <a:r>
              <a:rPr lang="en-US" altLang="zh-TW" sz="36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35 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節課</a:t>
            </a:r>
            <a:b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19</a:t>
            </a:r>
            <a:r>
              <a:rPr lang="en-US" altLang="zh-TW" sz="36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40-20</a:t>
            </a:r>
            <a:r>
              <a:rPr lang="en-US" altLang="zh-TW" sz="36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25 </a:t>
            </a:r>
            <a:r>
              <a:rPr lang="zh-TW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節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課</a:t>
            </a:r>
            <a:b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en-US" altLang="zh-TW" sz="36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30-21</a:t>
            </a:r>
            <a:r>
              <a:rPr lang="en-US" altLang="zh-TW" sz="36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15 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節</a:t>
            </a:r>
            <a:r>
              <a:rPr lang="zh-TW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課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21</a:t>
            </a:r>
            <a:r>
              <a:rPr lang="en-US" altLang="zh-TW" sz="3600" kern="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3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15-21</a:t>
            </a:r>
            <a:r>
              <a:rPr lang="en-US" altLang="zh-TW" sz="3600" kern="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3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 </a:t>
            </a:r>
            <a:r>
              <a:rPr lang="zh-TW" altLang="en-US" sz="3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打掃時間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21</a:t>
            </a:r>
            <a:r>
              <a:rPr lang="en-US" altLang="zh-TW" sz="36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20-22</a:t>
            </a:r>
            <a:r>
              <a:rPr lang="en-US" altLang="zh-TW" sz="36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05 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節課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190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0" y="0"/>
            <a:ext cx="12191999" cy="6642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二、請假規定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學生上課點名</a:t>
            </a:r>
            <a:b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、由任課教師依時點名，班長及副班長予以協助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。經點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4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名未到，學生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en-US" altLang="zh-TW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分鐘內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遲到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逾</a:t>
            </a:r>
            <a:r>
              <a:rPr lang="en-US" altLang="zh-TW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分鐘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曠課</a:t>
            </a:r>
            <a:endParaRPr lang="en-US" altLang="zh-TW" sz="36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400"/>
              </a:lnSpc>
            </a:pP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登錄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累計。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400"/>
              </a:lnSpc>
            </a:pP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經點名後，未經任課教師同意，擅自離開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課堂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</a:t>
            </a:r>
            <a:endParaRPr lang="en-US" altLang="zh-TW" sz="3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400"/>
              </a:lnSpc>
            </a:pP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本校學生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獎懲實施要點辦理處分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學生「缺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 「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曠」之認定：學生因故不能上課，須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依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4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請假辦法請假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，經核准請假者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 「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缺課」，其未曾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4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假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或請假未准而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未上課者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為「曠課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事假及缺、曠課</a:t>
            </a:r>
            <a:endParaRPr lang="en-US" altLang="zh-TW" sz="3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400"/>
              </a:lnSpc>
            </a:pP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列入該科目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1/3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計算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因故無法到校，應事先向導師完成請假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，未滿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歲應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由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4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家長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或監護人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請假，並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限於請假發生三日完成線上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假</a:t>
            </a:r>
            <a:endParaRPr lang="en-US" altLang="zh-TW" sz="3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400"/>
              </a:lnSpc>
            </a:pP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單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申請，辦理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銷假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不含當日及例假日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超過時限請</a:t>
            </a:r>
            <a:endParaRPr lang="en-US" altLang="zh-TW" sz="36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400"/>
              </a:lnSpc>
            </a:pP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假依校規處分</a:t>
            </a:r>
            <a:r>
              <a:rPr lang="en-US" altLang="zh-TW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6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18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t="19187"/>
          <a:stretch/>
        </p:blipFill>
        <p:spPr>
          <a:xfrm>
            <a:off x="0" y="2198122"/>
            <a:ext cx="12192000" cy="4659877"/>
          </a:xfrm>
          <a:prstGeom prst="rect">
            <a:avLst/>
          </a:prstGeom>
        </p:spPr>
      </p:pic>
      <p:pic>
        <p:nvPicPr>
          <p:cNvPr id="5" name="圖片 4" descr="http://s05.calm9.com/qrcode/2023-07/DXSVUL42IL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750" y="38122"/>
            <a:ext cx="2160000" cy="21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文字方塊 5"/>
          <p:cNvSpPr txBox="1"/>
          <p:nvPr/>
        </p:nvSpPr>
        <p:spPr>
          <a:xfrm>
            <a:off x="5636720" y="-45395"/>
            <a:ext cx="65655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帳號</a:t>
            </a:r>
            <a:r>
              <a:rPr lang="en-US" altLang="zh-TW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學號</a:t>
            </a:r>
            <a:r>
              <a:rPr lang="en-US" altLang="zh-TW" sz="44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(4501+</a:t>
            </a:r>
            <a:r>
              <a:rPr lang="zh-TW" altLang="en-US" sz="44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座號</a:t>
            </a:r>
            <a:r>
              <a:rPr lang="en-US" altLang="zh-TW" sz="44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密碼</a:t>
            </a:r>
            <a:r>
              <a:rPr lang="en-US" altLang="zh-TW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身分證字號</a:t>
            </a: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案例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:450101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P122XXXXXX(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預設，第一次使用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登入後請看清楚彈跳視窗內注意事項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73015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0" y="82922"/>
            <a:ext cx="12192000" cy="682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  <a:spcBef>
                <a:spcPct val="0"/>
              </a:spcBef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三、請假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程序：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spcBef>
                <a:spcPct val="0"/>
              </a:spcBef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請假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需事先告知導師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，並至本校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全球資訊網學生請假系</a:t>
            </a:r>
            <a:endParaRPr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spcBef>
                <a:spcPct val="0"/>
              </a:spcBef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統登入申請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可參考進修部辦公室外公布欄公布之請假辦法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spcBef>
                <a:spcPct val="0"/>
              </a:spcBef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不先行告知，導師可不同意該次請假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>
              <a:lnSpc>
                <a:spcPts val="3500"/>
              </a:lnSpc>
              <a:spcBef>
                <a:spcPct val="0"/>
              </a:spcBef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依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系統欄位選填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請假日期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請假事由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，並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備妥相關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佐證資料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送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spcBef>
                <a:spcPct val="0"/>
              </a:spcBef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交審查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就醫收據</a:t>
            </a:r>
            <a:r>
              <a:rPr lang="zh-TW" altLang="en-US" sz="3600" b="1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診斷證明</a:t>
            </a:r>
            <a:r>
              <a:rPr lang="zh-TW" altLang="en-US" sz="3600" b="1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拍照</a:t>
            </a:r>
            <a:r>
              <a:rPr lang="zh-TW" altLang="en-US" sz="3600" b="1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上傳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請假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一日內需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</a:t>
            </a:r>
            <a:endParaRPr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spcBef>
                <a:spcPct val="0"/>
              </a:spcBef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導師同意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收據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連續請假二至五日內需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進修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部主任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審核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spcBef>
                <a:spcPct val="0"/>
              </a:spcBef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病假需診斷證明</a:t>
            </a:r>
            <a:r>
              <a:rPr lang="en-US" altLang="zh-TW" sz="32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醫生會寫宜休養幾日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，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超過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五日者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紙本</a:t>
            </a:r>
            <a:endParaRPr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spcBef>
                <a:spcPct val="0"/>
              </a:spcBef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假單並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檢附佐證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資料由進修部轉陳校長辦理手續。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spcBef>
                <a:spcPct val="0"/>
              </a:spcBef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經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相關權責核定後即登錄於學生系統資料內，由申請人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自行登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spcBef>
                <a:spcPct val="0"/>
              </a:spcBef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入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系統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確認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自行確認有無完成請假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spcBef>
                <a:spcPct val="0"/>
              </a:spcBef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上課中途需離校請至生輔組拿取臨時外出單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，完成填寫</a:t>
            </a:r>
            <a:endParaRPr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spcBef>
                <a:spcPct val="0"/>
              </a:spcBef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後經導師簽章並繳回生輔組後始可離校外出，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未經手續不假</a:t>
            </a:r>
            <a:endParaRPr lang="en-US" altLang="zh-TW" sz="36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spcBef>
                <a:spcPct val="0"/>
              </a:spcBef>
            </a:pP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離校者，以校規處分</a:t>
            </a:r>
            <a:r>
              <a:rPr lang="zh-TW" altLang="en-US" sz="3200" b="1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200" b="1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500"/>
              </a:lnSpc>
              <a:spcBef>
                <a:spcPct val="0"/>
              </a:spcBef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請假資料未完備，退回以曠課列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計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收據、診斷證明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600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0" y="549275"/>
            <a:ext cx="12192000" cy="5670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  <a:spcBef>
                <a:spcPct val="0"/>
              </a:spcBef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三、請假程序：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000"/>
              </a:lnSpc>
              <a:spcBef>
                <a:spcPct val="0"/>
              </a:spcBef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每週四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將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各班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學生缺曠統計表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公佈於各班級，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內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接受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000"/>
              </a:lnSpc>
              <a:spcBef>
                <a:spcPct val="0"/>
              </a:spcBef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學生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查詢更正，逾時概不受理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000"/>
              </a:lnSpc>
              <a:spcBef>
                <a:spcPct val="0"/>
              </a:spcBef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七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i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就醫</a:t>
            </a:r>
            <a:r>
              <a:rPr lang="zh-TW" altLang="en-US" sz="3600" b="1" i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收據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得申請就醫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當天的假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一日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兩日以上病假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需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000"/>
              </a:lnSpc>
              <a:spcBef>
                <a:spcPct val="0"/>
              </a:spcBef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提供醫院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或診所開立之</a:t>
            </a:r>
            <a:r>
              <a:rPr lang="zh-TW" altLang="en-US" sz="3600" b="1" i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醫生診斷</a:t>
            </a:r>
            <a:r>
              <a:rPr lang="zh-TW" altLang="en-US" sz="3600" b="1" i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證明</a:t>
            </a:r>
            <a:r>
              <a:rPr lang="zh-TW" altLang="en-US" sz="3600" b="1" i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收據及診斷證</a:t>
            </a:r>
            <a:endParaRPr lang="en-US" altLang="zh-TW" sz="36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000"/>
              </a:lnSpc>
              <a:spcBef>
                <a:spcPct val="0"/>
              </a:spcBef>
            </a:pP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明在完成請假前不得丟掉，如導師有疑慮可要求查看</a:t>
            </a:r>
            <a:endParaRPr lang="en-US" altLang="zh-TW" sz="36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000"/>
              </a:lnSpc>
              <a:spcBef>
                <a:spcPct val="0"/>
              </a:spcBef>
            </a:pP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正本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藥包或藥袋不可當證明使用</a:t>
            </a:r>
            <a:r>
              <a:rPr lang="en-US" altLang="zh-TW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，女性生理假不須</a:t>
            </a:r>
            <a:endParaRPr lang="en-US" altLang="zh-TW" sz="36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000"/>
              </a:lnSpc>
              <a:spcBef>
                <a:spcPct val="0"/>
              </a:spcBef>
            </a:pP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證明，惟一個月限請一日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000"/>
              </a:lnSpc>
              <a:spcBef>
                <a:spcPct val="0"/>
              </a:spcBef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八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所有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假單應</a:t>
            </a:r>
            <a:r>
              <a:rPr lang="zh-TW" altLang="en-US" sz="32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優先於本校校務系統實施線上申請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，逾請假期限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000"/>
              </a:lnSpc>
              <a:spcBef>
                <a:spcPct val="0"/>
              </a:spcBef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特殊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原因</a:t>
            </a:r>
            <a:r>
              <a:rPr lang="zh-TW" altLang="en-US" sz="32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無法線上申請者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2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使用紙本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假單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申辦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生輔組處領取</a:t>
            </a:r>
            <a:endParaRPr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000"/>
              </a:lnSpc>
              <a:spcBef>
                <a:spcPct val="0"/>
              </a:spcBef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紙本假單，</a:t>
            </a:r>
            <a:r>
              <a:rPr lang="zh-TW" altLang="en-US" sz="3200" b="1" i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逾時請假須依情節輕重實施警告或小過處分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8611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0" y="830998"/>
            <a:ext cx="1219200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</a:pP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一、目的：</a:t>
            </a:r>
            <a:endParaRPr lang="en-US" altLang="zh-TW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200"/>
              </a:lnSpc>
            </a:pP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輔導學生重視心理健康及覺察自己</a:t>
            </a:r>
            <a:r>
              <a:rPr lang="zh-TW" altLang="en-US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情緒，</a:t>
            </a: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於短期心理</a:t>
            </a:r>
            <a:r>
              <a:rPr lang="zh-TW" altLang="en-US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   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200"/>
              </a:lnSpc>
            </a:pP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適時</a:t>
            </a: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能有效平衡身心</a:t>
            </a:r>
            <a:r>
              <a:rPr lang="zh-TW" altLang="en-US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狀況</a:t>
            </a: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200"/>
              </a:lnSpc>
            </a:pP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二、請假次數：</a:t>
            </a:r>
            <a:endParaRPr lang="en-US" altLang="zh-TW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200"/>
              </a:lnSpc>
            </a:pP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每次請假，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應以</a:t>
            </a:r>
            <a:r>
              <a:rPr lang="en-US" altLang="zh-TW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日為單位</a:t>
            </a: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，且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學期最多</a:t>
            </a:r>
            <a:r>
              <a:rPr lang="en-US" altLang="zh-TW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當日</a:t>
            </a:r>
            <a:endParaRPr lang="en-US" altLang="zh-TW" sz="36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200"/>
              </a:lnSpc>
            </a:pP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如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en-US" altLang="zh-TW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1~5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節課都算</a:t>
            </a:r>
            <a:r>
              <a:rPr lang="en-US" altLang="zh-TW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lnSpc>
                <a:spcPts val="4200"/>
              </a:lnSpc>
            </a:pP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三、證明：</a:t>
            </a:r>
            <a:endParaRPr lang="en-US" altLang="zh-TW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200"/>
              </a:lnSpc>
            </a:pP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應出具家長或實際照顧者同意之證明</a:t>
            </a:r>
            <a:r>
              <a:rPr lang="zh-TW" altLang="en-US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空白證明至進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200"/>
              </a:lnSpc>
            </a:pP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修部辦公室拿</a:t>
            </a:r>
            <a:r>
              <a:rPr lang="en-US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)(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已成年學生無須提供。</a:t>
            </a: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524000" y="1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「身心調適假」制度宣導</a:t>
            </a:r>
          </a:p>
        </p:txBody>
      </p:sp>
    </p:spTree>
    <p:extLst>
      <p:ext uri="{BB962C8B-B14F-4D97-AF65-F5344CB8AC3E}">
        <p14:creationId xmlns:p14="http://schemas.microsoft.com/office/powerpoint/2010/main" val="32109260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0" y="830997"/>
            <a:ext cx="12192000" cy="5452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四、請假程序：</a:t>
            </a:r>
            <a:endParaRPr lang="en-US" altLang="zh-TW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800"/>
              </a:lnSpc>
            </a:pP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到校前請假</a:t>
            </a: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，應由家長或實際照顧者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先行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告知導師</a:t>
            </a:r>
            <a:r>
              <a:rPr lang="zh-TW" altLang="en-US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6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800"/>
              </a:lnSpc>
            </a:pP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線上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請假</a:t>
            </a:r>
            <a:r>
              <a:rPr lang="en-US" altLang="zh-TW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限當日完成</a:t>
            </a:r>
            <a:r>
              <a:rPr lang="en-US" altLang="zh-TW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)(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後續上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證明</a:t>
            </a:r>
            <a:r>
              <a:rPr lang="en-US" altLang="zh-TW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證明至辦公室拿</a:t>
            </a:r>
            <a:r>
              <a:rPr lang="en-US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800"/>
              </a:lnSpc>
            </a:pP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到校後請假</a:t>
            </a: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，由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導師聯繫家長或實際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照顧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並經其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同意</a:t>
            </a:r>
            <a:endParaRPr lang="en-US" altLang="zh-TW" sz="3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800"/>
              </a:lnSpc>
            </a:pP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後</a:t>
            </a: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，學生始可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填寫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臨時外出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</a:t>
            </a: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離開</a:t>
            </a: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隔日請補家長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同意</a:t>
            </a:r>
            <a:endParaRPr lang="en-US" altLang="zh-TW" sz="3600" b="1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800"/>
              </a:lnSpc>
            </a:pP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36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證明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紙本</a:t>
            </a: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lnSpc>
                <a:spcPts val="3800"/>
              </a:lnSpc>
            </a:pP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未先行告知導師者，不得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於事後補請</a:t>
            </a: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 </a:t>
            </a:r>
            <a:endParaRPr lang="en-US" altLang="zh-TW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800"/>
              </a:lnSpc>
            </a:pP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五、不得請身心調適假情況：</a:t>
            </a:r>
            <a:endParaRPr lang="en-US" altLang="zh-TW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800"/>
              </a:lnSpc>
            </a:pP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學校規定之定期學業成績評量及補考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期間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不得申請</a:t>
            </a:r>
            <a:endParaRPr lang="en-US" altLang="zh-TW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800"/>
              </a:lnSpc>
            </a:pP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未提前向導師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告知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請假、未提供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家長證明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紙本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均</a:t>
            </a:r>
            <a:endParaRPr lang="en-US" altLang="zh-TW" sz="3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800"/>
              </a:lnSpc>
            </a:pP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不得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1524000" y="1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「身心調適假」制度宣導</a:t>
            </a:r>
          </a:p>
        </p:txBody>
      </p:sp>
    </p:spTree>
    <p:extLst>
      <p:ext uri="{BB962C8B-B14F-4D97-AF65-F5344CB8AC3E}">
        <p14:creationId xmlns:p14="http://schemas.microsoft.com/office/powerpoint/2010/main" val="433441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3700" y="365125"/>
            <a:ext cx="11798300" cy="6213475"/>
          </a:xfrm>
        </p:spPr>
        <p:txBody>
          <a:bodyPr>
            <a:normAutofit fontScale="90000"/>
          </a:bodyPr>
          <a:lstStyle/>
          <a:p>
            <a:pPr>
              <a:lnSpc>
                <a:spcPts val="4800"/>
              </a:lnSpc>
            </a:pP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四、交通方式</a:t>
            </a:r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b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駕駛汽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機車</a:t>
            </a:r>
            <a:r>
              <a:rPr lang="en-US" altLang="zh-TW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含電動自行車、電動機車</a:t>
            </a:r>
            <a:r>
              <a:rPr lang="en-US" altLang="zh-TW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到校者，須</a:t>
            </a:r>
            <a:r>
              <a:rPr lang="en-US" altLang="zh-TW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於進大門口時</a:t>
            </a:r>
            <a:r>
              <a:rPr lang="zh-TW" altLang="en-US" sz="4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減速</a:t>
            </a:r>
            <a:r>
              <a:rPr lang="zh-TW" altLang="en-US" sz="4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慢</a:t>
            </a:r>
            <a:r>
              <a:rPr lang="zh-TW" altLang="en-US" sz="4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確認有無車輛進出校門後再</a:t>
            </a:r>
            <a:r>
              <a:rPr lang="en-US" altLang="zh-TW" sz="4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4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行進入學校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，以確保人車安全</a:t>
            </a:r>
            <a:r>
              <a:rPr lang="en-US" altLang="zh-TW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;</a:t>
            </a:r>
            <a:r>
              <a:rPr lang="zh-TW" altLang="en-US" sz="4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校內限速</a:t>
            </a:r>
            <a:r>
              <a:rPr lang="en-US" altLang="zh-TW" sz="4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4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公里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sz="4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違</a:t>
            </a:r>
            <a:r>
              <a:rPr lang="en-US" altLang="zh-TW" sz="4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4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</a:t>
            </a:r>
            <a:r>
              <a:rPr lang="zh-TW" altLang="en-US" sz="4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者，依</a:t>
            </a:r>
            <a:r>
              <a:rPr lang="zh-TW" altLang="en-US" sz="40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校規</a:t>
            </a:r>
            <a:r>
              <a:rPr lang="zh-TW" altLang="en-US" sz="4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處分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b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駕駛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機（汽）學生，應遵守道路交通規則，</a:t>
            </a:r>
            <a:r>
              <a:rPr lang="zh-TW" altLang="en-US" sz="49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車輛需</a:t>
            </a:r>
            <a:r>
              <a:rPr lang="en-US" altLang="zh-TW" sz="49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9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9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9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49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依指定位置</a:t>
            </a:r>
            <a:r>
              <a:rPr lang="zh-TW" altLang="en-US" sz="49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停放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，並服從交通服務隊及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全體教職員</a:t>
            </a:r>
            <a:r>
              <a:rPr lang="en-US" altLang="zh-TW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工之指揮，違規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，依校規處分。</a:t>
            </a:r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學校僅提供場地停放，不負保管之責，請同學妥善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保</a:t>
            </a:r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管個人財物，避免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有受損或失竊之情事發生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613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1904</TotalTime>
  <Words>907</Words>
  <Application>Microsoft Office PowerPoint</Application>
  <PresentationFormat>寬螢幕</PresentationFormat>
  <Paragraphs>95</Paragraphs>
  <Slides>16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3" baseType="lpstr">
      <vt:lpstr>ＭＳ Ｐゴシック</vt:lpstr>
      <vt:lpstr>新細明體</vt:lpstr>
      <vt:lpstr>標楷體</vt:lpstr>
      <vt:lpstr>Arial</vt:lpstr>
      <vt:lpstr>Calibri</vt:lpstr>
      <vt:lpstr>Calibri Light</vt:lpstr>
      <vt:lpstr>Office 佈景主題</vt:lpstr>
      <vt:lpstr>國立新化高工進修部 114學年度 新生訓練 生活輔導須知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四、交通方式: (一)駕駛汽、機車(含電動自行車、電動機車)到校者，須     於進大門口時減速慢行，確認有無車輛進出校門後再     行進入學校，以確保人車安全;校內限速10公里。違     規者，依校規處分。 (二)駕駛機（汽）學生，應遵守道路交通規則，車輛需    依指定位置停放，並服從交通服務隊及全體教職員     工之指揮，違規者，依校規處分。 (三)學校僅提供場地停放，不負保管之責，請同學妥善保     管個人財物，避免有受損或失竊之情事發生。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嘉玲 許</dc:creator>
  <cp:lastModifiedBy>admin</cp:lastModifiedBy>
  <cp:revision>99</cp:revision>
  <dcterms:created xsi:type="dcterms:W3CDTF">2021-08-04T01:30:11Z</dcterms:created>
  <dcterms:modified xsi:type="dcterms:W3CDTF">2025-08-26T02:14:51Z</dcterms:modified>
</cp:coreProperties>
</file>